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296" r:id="rId3"/>
    <p:sldId id="297" r:id="rId4"/>
    <p:sldId id="298" r:id="rId5"/>
    <p:sldId id="318" r:id="rId6"/>
    <p:sldId id="322" r:id="rId7"/>
    <p:sldId id="326" r:id="rId8"/>
    <p:sldId id="259" r:id="rId9"/>
    <p:sldId id="315" r:id="rId10"/>
    <p:sldId id="316" r:id="rId11"/>
    <p:sldId id="317" r:id="rId12"/>
    <p:sldId id="325" r:id="rId13"/>
    <p:sldId id="329" r:id="rId14"/>
    <p:sldId id="330" r:id="rId15"/>
    <p:sldId id="314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99" r:id="rId34"/>
    <p:sldId id="277" r:id="rId35"/>
    <p:sldId id="278" r:id="rId36"/>
    <p:sldId id="279" r:id="rId37"/>
    <p:sldId id="327" r:id="rId38"/>
    <p:sldId id="303" r:id="rId39"/>
    <p:sldId id="280" r:id="rId40"/>
    <p:sldId id="281" r:id="rId41"/>
    <p:sldId id="319" r:id="rId42"/>
    <p:sldId id="300" r:id="rId43"/>
    <p:sldId id="292" r:id="rId44"/>
    <p:sldId id="294" r:id="rId45"/>
    <p:sldId id="282" r:id="rId46"/>
    <p:sldId id="283" r:id="rId47"/>
    <p:sldId id="291" r:id="rId48"/>
    <p:sldId id="293" r:id="rId49"/>
    <p:sldId id="323" r:id="rId50"/>
    <p:sldId id="324" r:id="rId51"/>
    <p:sldId id="308" r:id="rId52"/>
    <p:sldId id="309" r:id="rId53"/>
    <p:sldId id="310" r:id="rId54"/>
    <p:sldId id="311" r:id="rId55"/>
    <p:sldId id="312" r:id="rId56"/>
    <p:sldId id="313" r:id="rId57"/>
    <p:sldId id="320" r:id="rId58"/>
    <p:sldId id="321" r:id="rId59"/>
    <p:sldId id="286" r:id="rId60"/>
    <p:sldId id="287" r:id="rId61"/>
    <p:sldId id="288" r:id="rId62"/>
    <p:sldId id="290" r:id="rId63"/>
    <p:sldId id="328" r:id="rId64"/>
    <p:sldId id="28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86" autoAdjust="0"/>
  </p:normalViewPr>
  <p:slideViewPr>
    <p:cSldViewPr>
      <p:cViewPr varScale="1">
        <p:scale>
          <a:sx n="78" d="100"/>
          <a:sy n="78" d="100"/>
        </p:scale>
        <p:origin x="175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B0AE-1C53-4062-AB68-2267EDD4A9D5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47D8-28A2-4F1F-B4BA-D014B771C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88CAF-59EF-4616-9704-4BA9B7A9D9B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3.5” 0.5-3TB</a:t>
            </a:r>
          </a:p>
          <a:p>
            <a:r>
              <a:rPr lang="en-US" dirty="0"/>
              <a:t>2.5” 320-640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4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57A9D-5BD6-4E2E-AD9E-40AD061EF6C0}" type="slidenum">
              <a:rPr lang="en-US"/>
              <a:pPr/>
              <a:t>59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7763FE-5BC8-4B5A-A10C-60FB3F17176C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61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62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used:</a:t>
            </a:r>
            <a:r>
              <a:rPr lang="en-US" baseline="0" dirty="0"/>
              <a:t> 1951 in UNIVAC-1</a:t>
            </a:r>
          </a:p>
          <a:p>
            <a:r>
              <a:rPr lang="en-US" baseline="0" dirty="0"/>
              <a:t>Picture: Spectra T-</a:t>
            </a:r>
            <a:r>
              <a:rPr lang="en-US" baseline="0" dirty="0" err="1"/>
              <a:t>Finity</a:t>
            </a:r>
            <a:r>
              <a:rPr lang="en-US" baseline="0" dirty="0"/>
              <a:t>, with 400PB capacity</a:t>
            </a:r>
          </a:p>
          <a:p>
            <a:r>
              <a:rPr lang="en-US" baseline="0" dirty="0"/>
              <a:t>Tape: Oracle T10000C: 5TB capacity, 250MB/s uncompressed write ratio</a:t>
            </a:r>
          </a:p>
          <a:p>
            <a:r>
              <a:rPr lang="en-US" baseline="0" dirty="0"/>
              <a:t>Driver typically compress data: 2x ratio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nix.org/events/lisa10/tech/slides/cass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youtube.com/watch?v=Wiy_eHdj8k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omist.com/node/15557443?story_id=15557443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3uwpuNY-Ww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Lars Ailo Bongo</a:t>
            </a:r>
            <a:br>
              <a:rPr lang="en-US" dirty="0"/>
            </a:br>
            <a:r>
              <a:rPr lang="en-US" dirty="0"/>
              <a:t>Inf-2201, University of Troms</a:t>
            </a:r>
            <a:r>
              <a:rPr lang="nb-NO" dirty="0"/>
              <a:t>ø, Spring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0391" y="5867400"/>
            <a:ext cx="4369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on slides from Kai Li, Princeton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Magnetophone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57912" cy="504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Library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504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10" y="1600200"/>
            <a:ext cx="297425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7882"/>
            <a:ext cx="3333750" cy="24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20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Storage Systems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B8A48-E22E-4487-AD84-5E46A9E9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440"/>
            <a:ext cx="9144000" cy="36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18A0-CA61-4111-A98A-7048C902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59"/>
            <a:ext cx="9144000" cy="35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Teardown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http://www.youtube.com/watch?v=Wiy_eHdj8kg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38288"/>
            <a:ext cx="38100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9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Magnetic Disk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57800" cy="4937760"/>
          </a:xfrm>
        </p:spPr>
        <p:txBody>
          <a:bodyPr>
            <a:normAutofit/>
          </a:bodyPr>
          <a:lstStyle/>
          <a:p>
            <a:r>
              <a:rPr lang="en-US" dirty="0"/>
              <a:t>External connection</a:t>
            </a:r>
          </a:p>
          <a:p>
            <a:pPr lvl="1"/>
            <a:r>
              <a:rPr lang="en-US" dirty="0"/>
              <a:t>Parallel ATA (aka IDE or EIDE), Serial ATA, SCSI, Serial Attached SCSI (SAS), </a:t>
            </a:r>
            <a:r>
              <a:rPr lang="en-US" dirty="0" err="1"/>
              <a:t>Fibre</a:t>
            </a:r>
            <a:r>
              <a:rPr lang="en-US" dirty="0"/>
              <a:t> Channel, FireWire, USB</a:t>
            </a:r>
          </a:p>
          <a:p>
            <a:r>
              <a:rPr lang="en-US" dirty="0"/>
              <a:t>Cache</a:t>
            </a:r>
          </a:p>
          <a:p>
            <a:pPr lvl="1"/>
            <a:r>
              <a:rPr lang="en-US" dirty="0"/>
              <a:t>Buffer data between disk and interface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Read/write operation</a:t>
            </a:r>
          </a:p>
          <a:p>
            <a:pPr lvl="1"/>
            <a:r>
              <a:rPr lang="en-US" dirty="0"/>
              <a:t>Cache replacement</a:t>
            </a:r>
          </a:p>
          <a:p>
            <a:pPr lvl="1"/>
            <a:r>
              <a:rPr lang="en-US" dirty="0"/>
              <a:t>Failure detection and recovery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975" y="1552575"/>
            <a:ext cx="2257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Use DRAM to cache recently accessed blocks</a:t>
            </a:r>
          </a:p>
          <a:p>
            <a:pPr lvl="2"/>
            <a:r>
              <a:rPr lang="en-US" dirty="0"/>
              <a:t>Most disks has 32MB</a:t>
            </a:r>
          </a:p>
          <a:p>
            <a:pPr lvl="2"/>
            <a:r>
              <a:rPr lang="en-US" dirty="0"/>
              <a:t>Some of the RAM space stores “firmware” (an embedded OS)</a:t>
            </a:r>
          </a:p>
          <a:p>
            <a:pPr lvl="1"/>
            <a:r>
              <a:rPr lang="en-US" dirty="0"/>
              <a:t>Blocks are replaced usually in an LRU order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for reads if accesses have locality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Need to deal with reliable writes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and 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Disk arm</a:t>
            </a:r>
          </a:p>
          <a:p>
            <a:pPr lvl="1"/>
            <a:r>
              <a:rPr lang="en-US" dirty="0"/>
              <a:t>A disk arm carries disk heads</a:t>
            </a:r>
          </a:p>
          <a:p>
            <a:r>
              <a:rPr lang="en-US" dirty="0"/>
              <a:t>Disk head</a:t>
            </a:r>
          </a:p>
          <a:p>
            <a:pPr lvl="1"/>
            <a:r>
              <a:rPr lang="en-US" dirty="0"/>
              <a:t>Mounted on an actuator</a:t>
            </a:r>
          </a:p>
          <a:p>
            <a:pPr lvl="1"/>
            <a:r>
              <a:rPr lang="en-US" dirty="0"/>
              <a:t>Read and write on disk surface</a:t>
            </a:r>
          </a:p>
          <a:p>
            <a:r>
              <a:rPr lang="en-US" dirty="0"/>
              <a:t>Read/write operation</a:t>
            </a:r>
          </a:p>
          <a:p>
            <a:pPr lvl="1"/>
            <a:r>
              <a:rPr lang="en-US" dirty="0"/>
              <a:t>Disk controller receives a command with &lt;track#, sector#&gt;</a:t>
            </a:r>
          </a:p>
          <a:p>
            <a:pPr lvl="1"/>
            <a:r>
              <a:rPr lang="en-US" dirty="0"/>
              <a:t>Seek the right cylinder (tracks)</a:t>
            </a:r>
          </a:p>
          <a:p>
            <a:pPr lvl="1"/>
            <a:r>
              <a:rPr lang="en-US" dirty="0"/>
              <a:t>Wait until the right sector comes</a:t>
            </a:r>
          </a:p>
          <a:p>
            <a:pPr lvl="1"/>
            <a:r>
              <a:rPr lang="en-US" dirty="0"/>
              <a:t>Perform read/write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057400"/>
            <a:ext cx="385036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Mechanical Component of A Disk Drive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Tracks</a:t>
            </a:r>
          </a:p>
          <a:p>
            <a:pPr lvl="1"/>
            <a:r>
              <a:rPr lang="en-US" dirty="0"/>
              <a:t>Concentric rings around disk surface, bits laid out serially along each track</a:t>
            </a:r>
          </a:p>
          <a:p>
            <a:r>
              <a:rPr lang="en-US" dirty="0"/>
              <a:t>Cylinder</a:t>
            </a:r>
          </a:p>
          <a:p>
            <a:pPr lvl="1"/>
            <a:r>
              <a:rPr lang="en-US" dirty="0"/>
              <a:t>A track of the platter, 1000-5000 cylinders per zone, 1 spare per zone</a:t>
            </a:r>
          </a:p>
          <a:p>
            <a:r>
              <a:rPr lang="en-US" dirty="0"/>
              <a:t>Sectors</a:t>
            </a:r>
          </a:p>
          <a:p>
            <a:pPr lvl="1"/>
            <a:r>
              <a:rPr lang="en-US" dirty="0"/>
              <a:t>Each track is split into arc of track (min unit of transfer)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3" y="1143000"/>
            <a:ext cx="68865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“Data, data everywhere”</a:t>
            </a:r>
          </a:p>
        </p:txBody>
      </p:sp>
      <p:pic>
        <p:nvPicPr>
          <p:cNvPr id="1029" name="Picture 5" descr="http://media.economist.com/sites/default/files/images/20100227/201009SRC69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66" y="1447800"/>
            <a:ext cx="4527834" cy="4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858" y="6031468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The Economist [</a:t>
            </a:r>
            <a:r>
              <a:rPr lang="en-US" dirty="0">
                <a:hlinkClick r:id="rId3"/>
              </a:rPr>
              <a:t>http://www.economist.com/node/15557443?story_id=15557443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36052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Where do they come from?</a:t>
            </a:r>
          </a:p>
          <a:p>
            <a:pPr lvl="1"/>
            <a:r>
              <a:rPr lang="en-US" dirty="0"/>
              <a:t>Formatting process</a:t>
            </a:r>
          </a:p>
          <a:p>
            <a:pPr lvl="1"/>
            <a:r>
              <a:rPr lang="en-US" dirty="0"/>
              <a:t>Logical maps to physical</a:t>
            </a:r>
          </a:p>
          <a:p>
            <a:r>
              <a:rPr lang="en-US" dirty="0"/>
              <a:t>What is a sector?</a:t>
            </a:r>
          </a:p>
          <a:p>
            <a:pPr lvl="1"/>
            <a:r>
              <a:rPr lang="en-US" dirty="0"/>
              <a:t>Header (ID, defect flag, …)</a:t>
            </a:r>
          </a:p>
          <a:p>
            <a:pPr lvl="1"/>
            <a:r>
              <a:rPr lang="en-US" dirty="0"/>
              <a:t>Real space (e.g. 512 bytes)</a:t>
            </a:r>
          </a:p>
          <a:p>
            <a:pPr lvl="1"/>
            <a:r>
              <a:rPr lang="en-US" dirty="0"/>
              <a:t>Trailer (ECC code)</a:t>
            </a:r>
          </a:p>
          <a:p>
            <a:r>
              <a:rPr lang="en-US" dirty="0"/>
              <a:t>What about errors?</a:t>
            </a:r>
          </a:p>
          <a:p>
            <a:pPr lvl="1"/>
            <a:r>
              <a:rPr lang="en-US" dirty="0"/>
              <a:t>Detect errors in a sector</a:t>
            </a:r>
          </a:p>
          <a:p>
            <a:pPr lvl="1"/>
            <a:r>
              <a:rPr lang="en-US" dirty="0"/>
              <a:t>Correct them with ECC</a:t>
            </a:r>
          </a:p>
          <a:p>
            <a:pPr lvl="1"/>
            <a:r>
              <a:rPr lang="en-US" dirty="0"/>
              <a:t>If not recoverable, replace it with a spare</a:t>
            </a:r>
          </a:p>
          <a:p>
            <a:pPr lvl="1"/>
            <a:r>
              <a:rPr lang="en-US" dirty="0"/>
              <a:t>Skip bad sectors in the future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037" y="2065337"/>
            <a:ext cx="3562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 Were Large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09674"/>
            <a:ext cx="8991929" cy="513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Now Much Smaller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1556"/>
          <a:stretch>
            <a:fillRect/>
          </a:stretch>
        </p:blipFill>
        <p:spPr bwMode="auto">
          <a:xfrm>
            <a:off x="381000" y="1276350"/>
            <a:ext cx="8329444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ultiply 2"/>
          <p:cNvSpPr/>
          <p:nvPr/>
        </p:nvSpPr>
        <p:spPr>
          <a:xfrm>
            <a:off x="5715000" y="304800"/>
            <a:ext cx="2362200" cy="7010400"/>
          </a:xfrm>
          <a:prstGeom prst="mathMultiply">
            <a:avLst>
              <a:gd name="adj1" fmla="val 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Areal Density vs. Moore’s Law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62075"/>
            <a:ext cx="6096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 Years Later (Mark </a:t>
            </a:r>
            <a:r>
              <a:rPr lang="en-US" dirty="0" err="1"/>
              <a:t>Kryder</a:t>
            </a:r>
            <a:r>
              <a:rPr lang="en-US" dirty="0"/>
              <a:t> at SNW 2006)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605" y="1223963"/>
            <a:ext cx="7765795" cy="48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914400"/>
          </a:xfrm>
        </p:spPr>
        <p:txBody>
          <a:bodyPr/>
          <a:lstStyle/>
          <a:p>
            <a:r>
              <a:rPr lang="en-US" dirty="0"/>
              <a:t>Sample Disk Specs (from Seagate)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685800"/>
          <a:ext cx="7010400" cy="6047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73"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Cheetah 15k.7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Barracuda XT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Formatted capacity (GB)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Heads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Sector size (bytes)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Performance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 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it-IT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Ultra320 SCSI, FC, S. SCSI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SATA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Spindle speed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(RPM)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15,000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7,200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Average latency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Seek time,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3.5/3.9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8.5/9.5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Track-to-track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0.2-0.4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0.8/1.0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Internal transfer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1,450-2,370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Transfer rate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122-204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Cache size (MB)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Reliability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Non-recoverable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(2TB disk)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</a:t>
            </a:r>
          </a:p>
          <a:p>
            <a:pPr lvl="1"/>
            <a:r>
              <a:rPr lang="en-US" dirty="0"/>
              <a:t>Position heads over cylinder, typically 3.5-9.5 ms</a:t>
            </a:r>
          </a:p>
          <a:p>
            <a:r>
              <a:rPr lang="en-US" dirty="0"/>
              <a:t>Rotational delay</a:t>
            </a:r>
          </a:p>
          <a:p>
            <a:pPr lvl="1"/>
            <a:r>
              <a:rPr lang="en-US" dirty="0"/>
              <a:t>Wait for a sector to rotate underneath the heads</a:t>
            </a:r>
          </a:p>
          <a:p>
            <a:pPr lvl="1"/>
            <a:r>
              <a:rPr lang="en-US" dirty="0"/>
              <a:t>Typically 8 - 4 ms (7,200 – 15,000RPM) or . rotation takes 4 - 2ms</a:t>
            </a:r>
          </a:p>
          <a:p>
            <a:r>
              <a:rPr lang="en-US" dirty="0"/>
              <a:t>Transfer bytes</a:t>
            </a:r>
          </a:p>
          <a:p>
            <a:pPr lvl="1"/>
            <a:r>
              <a:rPr lang="en-US" dirty="0"/>
              <a:t>Transfer bandwidth is typically 40-138 Mbytes/sec</a:t>
            </a:r>
          </a:p>
          <a:p>
            <a:r>
              <a:rPr lang="en-US" dirty="0"/>
              <a:t>Performance of transfer 1 Kbytes</a:t>
            </a:r>
          </a:p>
          <a:p>
            <a:pPr lvl="1"/>
            <a:r>
              <a:rPr lang="en-US" dirty="0"/>
              <a:t>Seek (4 ms) + half rotational delay (2ms) + transfer (0.013 ms)</a:t>
            </a:r>
          </a:p>
          <a:p>
            <a:pPr lvl="1"/>
            <a:r>
              <a:rPr lang="en-US" dirty="0"/>
              <a:t>Total time is 6.01 ms or 167 Kbytes/sec (1/360 of 60MB/sec)!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transfer size can get 90% of the disk bandwidth?</a:t>
            </a:r>
          </a:p>
          <a:p>
            <a:pPr lvl="1"/>
            <a:r>
              <a:rPr lang="en-US" dirty="0"/>
              <a:t>Assume Disk BW = 60MB/sec, . rotation = 2ms, . seek = 4ms</a:t>
            </a:r>
          </a:p>
          <a:p>
            <a:pPr lvl="1"/>
            <a:r>
              <a:rPr lang="en-US" dirty="0"/>
              <a:t>BW * 90% = size / (size/BW + rotation + seek) size = BW * (rotation + seek) * 0.9 / 0.1= 60MB * 0.006 * 0.9 / 0.1 = 3.24MB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Seek and rotational times dominate the cost of small accesses</a:t>
            </a:r>
          </a:p>
          <a:p>
            <a:pPr lvl="1"/>
            <a:r>
              <a:rPr lang="en-US" dirty="0"/>
              <a:t>Disk transfer bandwidth are wasted</a:t>
            </a:r>
          </a:p>
          <a:p>
            <a:pPr lvl="1"/>
            <a:r>
              <a:rPr lang="en-US" dirty="0"/>
              <a:t>Need algorithms to reduce seek time</a:t>
            </a:r>
          </a:p>
          <a:p>
            <a:r>
              <a:rPr lang="en-US" dirty="0"/>
              <a:t>Speed depends on which sectors to access</a:t>
            </a:r>
          </a:p>
          <a:p>
            <a:pPr lvl="1"/>
            <a:r>
              <a:rPr lang="en-US" dirty="0"/>
              <a:t>Are outer tracks or inner tracks faster?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2590800"/>
          <a:ext cx="67818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of Disk Transfer Bandwidth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1Kbytes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73.99%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(FCFS)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First come first serve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Fairness among requests</a:t>
            </a:r>
          </a:p>
          <a:p>
            <a:pPr lvl="1"/>
            <a:r>
              <a:rPr lang="en-US" dirty="0"/>
              <a:t>In the order applications expect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Arrival may be on random spots on the disk (long seeks)</a:t>
            </a:r>
          </a:p>
          <a:p>
            <a:pPr lvl="1"/>
            <a:r>
              <a:rPr lang="en-US" dirty="0"/>
              <a:t>Wild swing can happen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1741487"/>
            <a:ext cx="31527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(Shortest Seek Time First)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Pick the one closest on disk</a:t>
            </a:r>
          </a:p>
          <a:p>
            <a:pPr lvl="1"/>
            <a:r>
              <a:rPr lang="en-US" dirty="0"/>
              <a:t>Rotational delay is in calculation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Try to minimize seek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Starvation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Is SSTF optimal?</a:t>
            </a:r>
          </a:p>
          <a:p>
            <a:pPr lvl="1"/>
            <a:r>
              <a:rPr lang="en-US" dirty="0"/>
              <a:t>Can we avoid the starvation?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1587" y="1689100"/>
            <a:ext cx="3143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Voluntary human produced content</a:t>
            </a:r>
          </a:p>
          <a:p>
            <a:pPr lvl="1"/>
            <a:r>
              <a:rPr lang="en-US" dirty="0"/>
              <a:t>Videos, photos, audio…</a:t>
            </a:r>
          </a:p>
          <a:p>
            <a:r>
              <a:rPr lang="en-US" dirty="0"/>
              <a:t>Involuntary produced content</a:t>
            </a:r>
          </a:p>
          <a:p>
            <a:pPr lvl="1"/>
            <a:r>
              <a:rPr lang="en-US" dirty="0"/>
              <a:t>Online activity logging, tax records…</a:t>
            </a:r>
          </a:p>
          <a:p>
            <a:r>
              <a:rPr lang="en-US" dirty="0"/>
              <a:t>Scientific instruments</a:t>
            </a:r>
          </a:p>
          <a:p>
            <a:pPr lvl="1"/>
            <a:r>
              <a:rPr lang="en-US" dirty="0"/>
              <a:t>CERN LHC, Sloan Digital Sky Survey,  brain simulations, DNA sequencers…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Sources</a:t>
            </a:r>
          </a:p>
        </p:txBody>
      </p:sp>
    </p:spTree>
    <p:extLst>
      <p:ext uri="{BB962C8B-B14F-4D97-AF65-F5344CB8AC3E}">
        <p14:creationId xmlns:p14="http://schemas.microsoft.com/office/powerpoint/2010/main" val="98763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Take the closest request in the direction of travel</a:t>
            </a:r>
          </a:p>
          <a:p>
            <a:pPr lvl="1"/>
            <a:r>
              <a:rPr lang="en-US" dirty="0"/>
              <a:t>Real implementations do not go to the end (called 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Bounded time for each request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Request at the other end will take a while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1689100"/>
            <a:ext cx="31908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C-SCAN (Circular 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Like SCAN</a:t>
            </a:r>
          </a:p>
          <a:p>
            <a:pPr lvl="1"/>
            <a:r>
              <a:rPr lang="en-US" dirty="0"/>
              <a:t>But, wrap around</a:t>
            </a:r>
          </a:p>
          <a:p>
            <a:pPr lvl="1"/>
            <a:r>
              <a:rPr lang="en-US" dirty="0"/>
              <a:t>Real implementation doesn’t go to the end (C-LOOK)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Uniform service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Do nothing on the return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537" y="1660525"/>
            <a:ext cx="31813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Which is your favorite?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SSTF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r>
              <a:rPr lang="en-US" dirty="0"/>
              <a:t>Disk I/O request buffering</a:t>
            </a:r>
          </a:p>
          <a:p>
            <a:pPr lvl="1"/>
            <a:r>
              <a:rPr lang="en-US" dirty="0"/>
              <a:t>Where would you buffer requests?</a:t>
            </a:r>
          </a:p>
          <a:p>
            <a:pPr lvl="1"/>
            <a:r>
              <a:rPr lang="en-US" dirty="0"/>
              <a:t>How long would you buffer requests?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3962400"/>
            <a:ext cx="8229600" cy="2194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connected box with many disks</a:t>
            </a:r>
          </a:p>
          <a:p>
            <a:r>
              <a:rPr lang="en-US" dirty="0"/>
              <a:t>Entry level box has 12 disks</a:t>
            </a:r>
          </a:p>
          <a:p>
            <a:pPr lvl="1"/>
            <a:r>
              <a:rPr lang="en-US" dirty="0"/>
              <a:t>Mean time to failure?</a:t>
            </a:r>
          </a:p>
          <a:p>
            <a:pPr lvl="1"/>
            <a:r>
              <a:rPr lang="en-US" dirty="0"/>
              <a:t>How to improve reliability?</a:t>
            </a:r>
          </a:p>
          <a:p>
            <a:pPr lvl="1"/>
            <a:r>
              <a:rPr lang="en-US" dirty="0"/>
              <a:t>What if there are 1000 disks?</a:t>
            </a:r>
          </a:p>
        </p:txBody>
      </p:sp>
      <p:pic>
        <p:nvPicPr>
          <p:cNvPr id="1026" name="Picture 2" descr="FAS2000 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910730" cy="16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28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(Redundant Array of Independent Disks)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idea</a:t>
            </a:r>
          </a:p>
          <a:p>
            <a:pPr lvl="1"/>
            <a:r>
              <a:rPr lang="en-US" dirty="0"/>
              <a:t>Store the error correcting codes on other disks</a:t>
            </a:r>
          </a:p>
          <a:p>
            <a:pPr lvl="1"/>
            <a:r>
              <a:rPr lang="en-US" dirty="0"/>
              <a:t>General error correcting codes are too powerful</a:t>
            </a:r>
          </a:p>
          <a:p>
            <a:pPr lvl="1"/>
            <a:r>
              <a:rPr lang="en-US" dirty="0"/>
              <a:t>Use XORs or single parity</a:t>
            </a:r>
          </a:p>
          <a:p>
            <a:pPr lvl="1"/>
            <a:r>
              <a:rPr lang="en-US" dirty="0"/>
              <a:t>Upon any failure, one can recover the entire block from the spare disk (or any disk) using XORs</a:t>
            </a:r>
          </a:p>
          <a:p>
            <a:r>
              <a:rPr lang="en-US" sz="2400" dirty="0"/>
              <a:t>Pros</a:t>
            </a:r>
          </a:p>
          <a:p>
            <a:pPr lvl="1"/>
            <a:r>
              <a:rPr lang="en-US" sz="2500" dirty="0"/>
              <a:t>Reliability</a:t>
            </a:r>
          </a:p>
          <a:p>
            <a:pPr lvl="1"/>
            <a:r>
              <a:rPr lang="en-US" sz="2500" dirty="0"/>
              <a:t>High bandwidth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500" dirty="0"/>
              <a:t>The controller is complex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717675"/>
            <a:ext cx="33242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 of RAID Levels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90650"/>
            <a:ext cx="7315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102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Less computation and fewer updates per random writes</a:t>
            </a:r>
          </a:p>
          <a:p>
            <a:pPr lvl="1"/>
            <a:r>
              <a:rPr lang="en-US" dirty="0"/>
              <a:t>Small amount of extra disk space</a:t>
            </a:r>
          </a:p>
          <a:p>
            <a:r>
              <a:rPr lang="en-US" dirty="0"/>
              <a:t>Extended Hamming code</a:t>
            </a:r>
          </a:p>
          <a:p>
            <a:r>
              <a:rPr lang="en-US" dirty="0"/>
              <a:t>Specialized Eraser Codes</a:t>
            </a:r>
          </a:p>
          <a:p>
            <a:pPr lvl="1"/>
            <a:r>
              <a:rPr lang="en-US" dirty="0"/>
              <a:t>IBM Even-Odd, </a:t>
            </a:r>
            <a:r>
              <a:rPr lang="en-US" dirty="0" err="1"/>
              <a:t>NetApp</a:t>
            </a:r>
            <a:r>
              <a:rPr lang="en-US" dirty="0"/>
              <a:t> RAID-DP, …</a:t>
            </a:r>
          </a:p>
          <a:p>
            <a:r>
              <a:rPr lang="en-US" dirty="0"/>
              <a:t>Beyond RAID-6</a:t>
            </a:r>
          </a:p>
          <a:p>
            <a:pPr lvl="1"/>
            <a:r>
              <a:rPr lang="en-US" dirty="0"/>
              <a:t>Reed-Solomon codes, using MOD 4 equations</a:t>
            </a:r>
          </a:p>
          <a:p>
            <a:pPr lvl="1"/>
            <a:r>
              <a:rPr lang="en-US" dirty="0"/>
              <a:t>Can be generalized to deal with k (&gt;2) disk failures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650" y="1581150"/>
            <a:ext cx="30289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5088" y="5562600"/>
            <a:ext cx="39338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0975"/>
            <a:ext cx="8153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6553201"/>
            <a:ext cx="4800600" cy="30777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Figure from: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808781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to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Google File System</a:t>
            </a:r>
          </a:p>
          <a:p>
            <a:pPr lvl="1"/>
            <a:r>
              <a:rPr lang="en-US" dirty="0"/>
              <a:t>Open source version: </a:t>
            </a:r>
            <a:r>
              <a:rPr lang="en-US" dirty="0" err="1"/>
              <a:t>Hadoop</a:t>
            </a:r>
            <a:r>
              <a:rPr lang="en-US" dirty="0"/>
              <a:t> file system</a:t>
            </a:r>
          </a:p>
          <a:p>
            <a:r>
              <a:rPr lang="en-US" dirty="0"/>
              <a:t>Distributed file system built on top of Linux FS</a:t>
            </a:r>
          </a:p>
          <a:p>
            <a:pPr lvl="1"/>
            <a:r>
              <a:rPr lang="en-US" dirty="0"/>
              <a:t>Special purpose for data-intensive computing (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intended to replace Linux FS for ordinary jobs</a:t>
            </a:r>
          </a:p>
          <a:p>
            <a:r>
              <a:rPr lang="en-US" dirty="0"/>
              <a:t>Run on commodity components (clusters)</a:t>
            </a:r>
          </a:p>
          <a:p>
            <a:pPr lvl="1"/>
            <a:r>
              <a:rPr lang="en-US" dirty="0"/>
              <a:t>Each node in cluster has storage and computation resources</a:t>
            </a:r>
          </a:p>
          <a:p>
            <a:pPr lvl="1"/>
            <a:r>
              <a:rPr lang="en-US" dirty="0"/>
              <a:t>High aggregate I/O bandwidth</a:t>
            </a:r>
          </a:p>
          <a:p>
            <a:r>
              <a:rPr lang="en-US" dirty="0"/>
              <a:t>Large blocks (64MB)</a:t>
            </a:r>
          </a:p>
          <a:p>
            <a:r>
              <a:rPr lang="en-US" dirty="0"/>
              <a:t>Typically 3x replication for blocks</a:t>
            </a:r>
          </a:p>
          <a:p>
            <a:r>
              <a:rPr lang="en-US" dirty="0" err="1"/>
              <a:t>MapReduce</a:t>
            </a:r>
            <a:r>
              <a:rPr lang="en-US" dirty="0"/>
              <a:t> jobs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5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Disk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failures</a:t>
            </a:r>
          </a:p>
          <a:p>
            <a:pPr lvl="1"/>
            <a:r>
              <a:rPr lang="en-US" dirty="0"/>
              <a:t>Power failures</a:t>
            </a:r>
          </a:p>
          <a:p>
            <a:pPr lvl="1"/>
            <a:r>
              <a:rPr lang="en-US" dirty="0"/>
              <a:t>Disk failures</a:t>
            </a:r>
          </a:p>
          <a:p>
            <a:pPr lvl="1"/>
            <a:r>
              <a:rPr lang="en-US" dirty="0"/>
              <a:t>Human failures</a:t>
            </a:r>
          </a:p>
          <a:p>
            <a:r>
              <a:rPr lang="en-US" dirty="0"/>
              <a:t>What mechanisms required</a:t>
            </a:r>
          </a:p>
          <a:p>
            <a:pPr lvl="1"/>
            <a:r>
              <a:rPr lang="en-US" dirty="0"/>
              <a:t>NVRAM for power failures</a:t>
            </a:r>
          </a:p>
          <a:p>
            <a:pPr lvl="1"/>
            <a:r>
              <a:rPr lang="en-US" dirty="0"/>
              <a:t>Hot swappable capability</a:t>
            </a:r>
          </a:p>
          <a:p>
            <a:pPr lvl="1"/>
            <a:r>
              <a:rPr lang="en-US" dirty="0"/>
              <a:t>Monitoring hardware</a:t>
            </a:r>
          </a:p>
          <a:p>
            <a:r>
              <a:rPr lang="en-US" dirty="0"/>
              <a:t>RAID reconstruction</a:t>
            </a:r>
          </a:p>
          <a:p>
            <a:pPr lvl="1"/>
            <a:r>
              <a:rPr lang="en-US" dirty="0"/>
              <a:t>Reconstruction during operation</a:t>
            </a:r>
          </a:p>
          <a:p>
            <a:pPr lvl="1"/>
            <a:r>
              <a:rPr lang="en-US" dirty="0"/>
              <a:t>What happens if a reconstruction fail?</a:t>
            </a:r>
          </a:p>
          <a:p>
            <a:pPr lvl="1"/>
            <a:r>
              <a:rPr lang="en-US" dirty="0"/>
              <a:t>What happens if the OS crashes during a reconstruction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in Life Science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67352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56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Generation: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Flash chip density increases on the Moore’s law curve</a:t>
            </a:r>
          </a:p>
          <a:p>
            <a:pPr lvl="1"/>
            <a:r>
              <a:rPr lang="en-US" dirty="0"/>
              <a:t>1995 16 Mb NAND flash chips</a:t>
            </a:r>
          </a:p>
          <a:p>
            <a:pPr lvl="1"/>
            <a:r>
              <a:rPr lang="en-US" dirty="0"/>
              <a:t>2005 16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2009 64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Doubled each year since 1995</a:t>
            </a:r>
          </a:p>
          <a:p>
            <a:r>
              <a:rPr lang="en-US" dirty="0"/>
              <a:t>Market driven by Phones, Cameras, iPod,…</a:t>
            </a:r>
            <a:br>
              <a:rPr lang="en-US" dirty="0"/>
            </a:br>
            <a:r>
              <a:rPr lang="en-US" dirty="0"/>
              <a:t>Low entry-cost, </a:t>
            </a:r>
            <a:br>
              <a:rPr lang="en-US" dirty="0"/>
            </a:br>
            <a:r>
              <a:rPr lang="en-US" dirty="0"/>
              <a:t>~$30/chip → ~$3/chip</a:t>
            </a:r>
          </a:p>
          <a:p>
            <a:r>
              <a:rPr lang="en-US" dirty="0"/>
              <a:t>2012 1 Tb NAND flash</a:t>
            </a:r>
            <a:br>
              <a:rPr lang="en-US" dirty="0"/>
            </a:br>
            <a:r>
              <a:rPr lang="en-US" dirty="0"/>
              <a:t>== 128 </a:t>
            </a:r>
            <a:r>
              <a:rPr lang="en-US" dirty="0" err="1"/>
              <a:t>Gb</a:t>
            </a:r>
            <a:r>
              <a:rPr lang="en-US" dirty="0"/>
              <a:t> chip</a:t>
            </a:r>
            <a:br>
              <a:rPr lang="en-US" dirty="0"/>
            </a:br>
            <a:r>
              <a:rPr lang="en-US" dirty="0"/>
              <a:t>== 1TB or 2TB “disk”</a:t>
            </a:r>
            <a:br>
              <a:rPr lang="en-US" dirty="0"/>
            </a:br>
            <a:r>
              <a:rPr lang="en-US" dirty="0"/>
              <a:t>for ~$400</a:t>
            </a:r>
            <a:br>
              <a:rPr lang="en-US" dirty="0"/>
            </a:br>
            <a:r>
              <a:rPr lang="en-US" dirty="0"/>
              <a:t>or 128GB disk for $40</a:t>
            </a:r>
            <a:br>
              <a:rPr lang="en-US" dirty="0"/>
            </a:br>
            <a:r>
              <a:rPr lang="en-US" dirty="0"/>
              <a:t>or 32GB disk for $5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124201"/>
            <a:ext cx="1828800" cy="134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 Arrow 5"/>
          <p:cNvSpPr/>
          <p:nvPr/>
        </p:nvSpPr>
        <p:spPr>
          <a:xfrm>
            <a:off x="5334000" y="4343400"/>
            <a:ext cx="21336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Samsung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784148"/>
            <a:ext cx="4191000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Retail prices as of March 2012:</a:t>
            </a:r>
          </a:p>
          <a:p>
            <a:r>
              <a:rPr lang="en-US" sz="2400" dirty="0"/>
              <a:t>Biggest SSD: 512 GB ($850)</a:t>
            </a:r>
          </a:p>
          <a:p>
            <a:r>
              <a:rPr lang="en-US" sz="2400" dirty="0"/>
              <a:t>128GB SSD for $230</a:t>
            </a:r>
          </a:p>
          <a:p>
            <a:r>
              <a:rPr lang="en-US" sz="2400" dirty="0"/>
              <a:t>(2TB disk about $200)</a:t>
            </a:r>
          </a:p>
          <a:p>
            <a:r>
              <a:rPr lang="en-US" sz="2400" dirty="0"/>
              <a:t>32GB SD: $90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https://www.youtube.com/watch?v=w3uwpuNY-Ww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5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</a:t>
            </a:r>
          </a:p>
          <a:p>
            <a:pPr lvl="1"/>
            <a:r>
              <a:rPr lang="en-US" dirty="0"/>
              <a:t>Byte addressable</a:t>
            </a:r>
          </a:p>
          <a:p>
            <a:pPr lvl="1"/>
            <a:r>
              <a:rPr lang="en-US" dirty="0"/>
              <a:t>Often used for BIOS</a:t>
            </a:r>
          </a:p>
          <a:p>
            <a:pPr lvl="1"/>
            <a:r>
              <a:rPr lang="en-US" dirty="0"/>
              <a:t>Much higher price than for NAND</a:t>
            </a:r>
          </a:p>
          <a:p>
            <a:r>
              <a:rPr lang="en-US" dirty="0"/>
              <a:t>NAND</a:t>
            </a:r>
          </a:p>
          <a:p>
            <a:pPr lvl="1"/>
            <a:r>
              <a:rPr lang="en-US" dirty="0"/>
              <a:t>Dominant for consumer and enterprise devices</a:t>
            </a:r>
          </a:p>
          <a:p>
            <a:pPr lvl="1"/>
            <a:r>
              <a:rPr lang="en-US" dirty="0"/>
              <a:t>Single Level Cell (SLC) vs. Multi Level Cell (MLC): </a:t>
            </a:r>
          </a:p>
          <a:p>
            <a:pPr lvl="2"/>
            <a:r>
              <a:rPr lang="en-US" dirty="0"/>
              <a:t>SLC is more robust but expensive</a:t>
            </a:r>
          </a:p>
          <a:p>
            <a:pPr lvl="2"/>
            <a:r>
              <a:rPr lang="en-US" dirty="0"/>
              <a:t>MLC offers higher density and lower price</a:t>
            </a:r>
          </a:p>
        </p:txBody>
      </p:sp>
    </p:spTree>
    <p:extLst>
      <p:ext uri="{BB962C8B-B14F-4D97-AF65-F5344CB8AC3E}">
        <p14:creationId xmlns:p14="http://schemas.microsoft.com/office/powerpoint/2010/main" val="662463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Organized into a set of </a:t>
            </a:r>
            <a:r>
              <a:rPr lang="en-US" i="1" dirty="0"/>
              <a:t>erase blocks (EB)</a:t>
            </a:r>
          </a:p>
          <a:p>
            <a:r>
              <a:rPr lang="en-US" dirty="0"/>
              <a:t>Each </a:t>
            </a:r>
            <a:r>
              <a:rPr lang="en-US" i="1" dirty="0"/>
              <a:t>erase block</a:t>
            </a:r>
            <a:r>
              <a:rPr lang="en-US" dirty="0"/>
              <a:t> has a set of </a:t>
            </a:r>
            <a:r>
              <a:rPr lang="en-US" i="1" dirty="0"/>
              <a:t>pages</a:t>
            </a:r>
          </a:p>
          <a:p>
            <a:r>
              <a:rPr lang="en-US" dirty="0"/>
              <a:t>Example configuration for a 512 MB NAND device:</a:t>
            </a:r>
          </a:p>
          <a:p>
            <a:pPr lvl="1"/>
            <a:r>
              <a:rPr lang="en-US" dirty="0"/>
              <a:t>4096 EB’s, 64 pages per EB, 2112 bytes per page (2KB user data + 64 bytes metadata)</a:t>
            </a:r>
          </a:p>
          <a:p>
            <a:r>
              <a:rPr lang="en-US" dirty="0"/>
              <a:t>Read:</a:t>
            </a:r>
          </a:p>
          <a:p>
            <a:pPr lvl="1"/>
            <a:r>
              <a:rPr lang="en-US" dirty="0"/>
              <a:t>Random access on any page, multiple times</a:t>
            </a:r>
          </a:p>
          <a:p>
            <a:pPr lvl="1"/>
            <a:r>
              <a:rPr lang="en-US" dirty="0"/>
              <a:t>25-60</a:t>
            </a:r>
            <a:r>
              <a:rPr lang="en-US" dirty="0">
                <a:sym typeface="Symbol"/>
              </a:rPr>
              <a:t>s</a:t>
            </a:r>
            <a:endParaRPr lang="en-US" dirty="0"/>
          </a:p>
          <a:p>
            <a:r>
              <a:rPr lang="en-US" dirty="0"/>
              <a:t>Write</a:t>
            </a:r>
          </a:p>
          <a:p>
            <a:pPr lvl="1"/>
            <a:r>
              <a:rPr lang="en-US" dirty="0"/>
              <a:t>Data must be written sequentially to pages in an erase block</a:t>
            </a:r>
          </a:p>
          <a:p>
            <a:pPr lvl="1"/>
            <a:r>
              <a:rPr lang="en-US" dirty="0"/>
              <a:t>Entire page should be written for best reliability</a:t>
            </a:r>
          </a:p>
          <a:p>
            <a:pPr lvl="1"/>
            <a:r>
              <a:rPr lang="en-US" dirty="0"/>
              <a:t>250-900</a:t>
            </a:r>
            <a:r>
              <a:rPr lang="en-US" dirty="0">
                <a:sym typeface="Symbol"/>
              </a:rPr>
              <a:t> s</a:t>
            </a:r>
            <a:endParaRPr lang="en-US" dirty="0"/>
          </a:p>
          <a:p>
            <a:r>
              <a:rPr lang="en-US" dirty="0"/>
              <a:t>Erase:</a:t>
            </a:r>
          </a:p>
          <a:p>
            <a:pPr lvl="1"/>
            <a:r>
              <a:rPr lang="en-US" dirty="0"/>
              <a:t>Entire erase block must be erased before re-writing</a:t>
            </a:r>
          </a:p>
          <a:p>
            <a:pPr lvl="1"/>
            <a:r>
              <a:rPr lang="en-US" dirty="0"/>
              <a:t>Up to 3.5ms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Emulate a hard disk by exposing an array of blocks</a:t>
            </a:r>
          </a:p>
          <a:p>
            <a:r>
              <a:rPr lang="en-US" dirty="0"/>
              <a:t>Logic block mapping</a:t>
            </a:r>
          </a:p>
          <a:p>
            <a:pPr lvl="1"/>
            <a:r>
              <a:rPr lang="en-US" dirty="0"/>
              <a:t>Map from logical to physical blocks</a:t>
            </a:r>
          </a:p>
          <a:p>
            <a:pPr lvl="1"/>
            <a:r>
              <a:rPr lang="en-US" dirty="0"/>
              <a:t>Cannot do random writes</a:t>
            </a:r>
          </a:p>
          <a:p>
            <a:pPr lvl="1"/>
            <a:r>
              <a:rPr lang="en-US" dirty="0"/>
              <a:t>Granularity: block vs. page (read-modify-write block vs. large RAM for storing map table</a:t>
            </a:r>
          </a:p>
          <a:p>
            <a:pPr lvl="1"/>
            <a:r>
              <a:rPr lang="en-US" dirty="0"/>
              <a:t>Hybrid approach often used: maintain a small set of log blocks for page level mapping</a:t>
            </a:r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Maintain an allocation pool of clean blocks (blocks must be erased before reuse)</a:t>
            </a:r>
          </a:p>
          <a:p>
            <a:pPr lvl="1"/>
            <a:r>
              <a:rPr lang="en-US" dirty="0"/>
              <a:t>Recycle invalidated pages</a:t>
            </a:r>
          </a:p>
          <a:p>
            <a:pPr lvl="1"/>
            <a:r>
              <a:rPr lang="en-US" dirty="0"/>
              <a:t>Merge blocks if page level mapping</a:t>
            </a:r>
          </a:p>
          <a:p>
            <a:r>
              <a:rPr lang="en-US" dirty="0"/>
              <a:t>Wear leveling</a:t>
            </a:r>
          </a:p>
          <a:p>
            <a:pPr lvl="1"/>
            <a:r>
              <a:rPr lang="en-US" dirty="0"/>
              <a:t>Most writes are to a few pages (metadata)</a:t>
            </a:r>
          </a:p>
          <a:p>
            <a:pPr lvl="1"/>
            <a:r>
              <a:rPr lang="en-US" dirty="0"/>
              <a:t>Even out writes over blocks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FLASH?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Expensive: $/GB</a:t>
            </a:r>
          </a:p>
          <a:p>
            <a:pPr lvl="1"/>
            <a:r>
              <a:rPr lang="en-US" dirty="0"/>
              <a:t>2x less than cheap DRAM</a:t>
            </a:r>
          </a:p>
          <a:p>
            <a:pPr lvl="1"/>
            <a:r>
              <a:rPr lang="en-US" dirty="0"/>
              <a:t>50x more than disk today, may drop to 10x in 2012</a:t>
            </a:r>
          </a:p>
          <a:p>
            <a:r>
              <a:rPr lang="en-US" dirty="0"/>
              <a:t>Limited lifetime</a:t>
            </a:r>
          </a:p>
          <a:p>
            <a:pPr lvl="1"/>
            <a:r>
              <a:rPr lang="en-US" dirty="0"/>
              <a:t>~100k to 1M writes / page (single cell)</a:t>
            </a:r>
          </a:p>
          <a:p>
            <a:pPr lvl="1"/>
            <a:r>
              <a:rPr lang="en-US" dirty="0"/>
              <a:t>~15k to 1M writes / page (single cell)</a:t>
            </a:r>
          </a:p>
          <a:p>
            <a:pPr lvl="1"/>
            <a:r>
              <a:rPr lang="en-US" dirty="0"/>
              <a:t>requires “wear leveling”</a:t>
            </a:r>
            <a:br>
              <a:rPr lang="en-US" dirty="0"/>
            </a:br>
            <a:r>
              <a:rPr lang="en-US" dirty="0"/>
              <a:t>but, if you have 1,000M pages,</a:t>
            </a:r>
            <a:br>
              <a:rPr lang="en-US" dirty="0"/>
            </a:br>
            <a:r>
              <a:rPr lang="en-US" dirty="0"/>
              <a:t>then 15,000 years to “use” the pages.</a:t>
            </a:r>
          </a:p>
          <a:p>
            <a:r>
              <a:rPr lang="en-US" dirty="0"/>
              <a:t>Current performance limitations</a:t>
            </a:r>
          </a:p>
          <a:p>
            <a:pPr lvl="1"/>
            <a:r>
              <a:rPr lang="en-US" dirty="0"/>
              <a:t>Slow to write can only write 0’s, so erase (set all 1) then write</a:t>
            </a:r>
          </a:p>
          <a:p>
            <a:pPr lvl="1"/>
            <a:r>
              <a:rPr lang="en-US" dirty="0"/>
              <a:t>Large (e.g. 128K) segments to erase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Flash Translation Layer (FTL)</a:t>
            </a:r>
          </a:p>
          <a:p>
            <a:pPr lvl="1"/>
            <a:r>
              <a:rPr lang="en-US" dirty="0"/>
              <a:t>Remapping</a:t>
            </a:r>
          </a:p>
          <a:p>
            <a:pPr lvl="1"/>
            <a:r>
              <a:rPr lang="en-US" dirty="0"/>
              <a:t>Wear-leveling</a:t>
            </a:r>
          </a:p>
          <a:p>
            <a:pPr lvl="1"/>
            <a:r>
              <a:rPr lang="en-US" dirty="0"/>
              <a:t>Write faster</a:t>
            </a:r>
          </a:p>
          <a:p>
            <a:r>
              <a:rPr lang="en-US" dirty="0"/>
              <a:t>Form factors</a:t>
            </a:r>
          </a:p>
          <a:p>
            <a:pPr lvl="1"/>
            <a:r>
              <a:rPr lang="en-US" dirty="0"/>
              <a:t>SSD</a:t>
            </a:r>
          </a:p>
          <a:p>
            <a:pPr lvl="1"/>
            <a:r>
              <a:rPr lang="en-US" dirty="0"/>
              <a:t>USB, SD, Stick,…</a:t>
            </a:r>
          </a:p>
          <a:p>
            <a:pPr lvl="1"/>
            <a:r>
              <a:rPr lang="en-US" dirty="0"/>
              <a:t>PCI cards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Fusion-IO cards achieves 200K IOPS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5486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14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38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3" name="Elbow Connector 12"/>
          <p:cNvCxnSpPr>
            <a:stCxn id="11" idx="0"/>
            <a:endCxn id="12" idx="0"/>
          </p:cNvCxnSpPr>
          <p:nvPr/>
        </p:nvCxnSpPr>
        <p:spPr>
          <a:xfrm rot="5400000" flipH="1" flipV="1">
            <a:off x="5562600" y="4419600"/>
            <a:ext cx="12700" cy="1524000"/>
          </a:xfrm>
          <a:prstGeom prst="bentConnector3">
            <a:avLst>
              <a:gd name="adj1" fmla="val 2014921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63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113663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121150" y="3048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 Scheduler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14800" y="2667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Block Layer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3663" y="2292255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85263" y="2286000"/>
            <a:ext cx="1518787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52600" y="1905000"/>
            <a:ext cx="5250313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File System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82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828800" y="2673254"/>
            <a:ext cx="1371600" cy="7557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Storage Layer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28800" y="2286000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cxnSp>
        <p:nvCxnSpPr>
          <p:cNvPr id="27" name="Elbow Connector 26"/>
          <p:cNvCxnSpPr>
            <a:stCxn id="24" idx="2"/>
            <a:endCxn id="6" idx="0"/>
          </p:cNvCxnSpPr>
          <p:nvPr/>
        </p:nvCxnSpPr>
        <p:spPr>
          <a:xfrm rot="5400000">
            <a:off x="1981200" y="4648200"/>
            <a:ext cx="990600" cy="76200"/>
          </a:xfrm>
          <a:prstGeom prst="bentConnector3">
            <a:avLst>
              <a:gd name="adj1" fmla="val 5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7" idx="2"/>
          </p:cNvCxnSpPr>
          <p:nvPr/>
        </p:nvCxnSpPr>
        <p:spPr>
          <a:xfrm rot="16200000" flipH="1">
            <a:off x="5562031" y="3428431"/>
            <a:ext cx="12700" cy="1525137"/>
          </a:xfrm>
          <a:prstGeom prst="bentConnector3">
            <a:avLst>
              <a:gd name="adj1" fmla="val 180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5559425" y="44196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6090264" y="4501634"/>
            <a:ext cx="69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6832" y="450675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PCI-E</a:t>
            </a:r>
          </a:p>
        </p:txBody>
      </p:sp>
      <p:cxnSp>
        <p:nvCxnSpPr>
          <p:cNvPr id="1032" name="Straight Connector 1031"/>
          <p:cNvCxnSpPr/>
          <p:nvPr/>
        </p:nvCxnSpPr>
        <p:spPr>
          <a:xfrm>
            <a:off x="7239000" y="4686300"/>
            <a:ext cx="1752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995264" y="48884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97160" y="41846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 (OS)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Where to put a flash drive in the storage hierarchy?</a:t>
            </a:r>
          </a:p>
          <a:p>
            <a:r>
              <a:rPr lang="en-US" dirty="0"/>
              <a:t>Which new algorithms need to be developed?</a:t>
            </a:r>
          </a:p>
          <a:p>
            <a:r>
              <a:rPr lang="en-US" dirty="0"/>
              <a:t>Should the OS treat flash drive as a hard drive?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Paper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0"/>
            <a:ext cx="92011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688859"/>
            <a:ext cx="8534400" cy="77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943600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figures are from that paper</a:t>
            </a:r>
          </a:p>
        </p:txBody>
      </p:sp>
    </p:spTree>
    <p:extLst>
      <p:ext uri="{BB962C8B-B14F-4D97-AF65-F5344CB8AC3E}">
        <p14:creationId xmlns:p14="http://schemas.microsoft.com/office/powerpoint/2010/main" val="181191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Archival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Temporal</a:t>
            </a:r>
          </a:p>
          <a:p>
            <a:r>
              <a:rPr lang="en-US" dirty="0"/>
              <a:t>Access pattern</a:t>
            </a:r>
          </a:p>
          <a:p>
            <a:pPr lvl="1"/>
            <a:r>
              <a:rPr lang="en-US" dirty="0"/>
              <a:t>Write or read intensive</a:t>
            </a:r>
          </a:p>
          <a:p>
            <a:pPr lvl="1"/>
            <a:r>
              <a:rPr lang="en-US" dirty="0"/>
              <a:t>Sequential or random access</a:t>
            </a:r>
          </a:p>
          <a:p>
            <a:pPr lvl="1"/>
            <a:r>
              <a:rPr lang="en-US" dirty="0"/>
              <a:t>Low-latency or high throughput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12298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Bandwidths (raw I/O)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8138434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1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reads on SSD have uniform latency?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257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664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Would random writes be worst case?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62200"/>
            <a:ext cx="9168680" cy="258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742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disk cache effective for SSDs?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5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3" y="2362200"/>
            <a:ext cx="912058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390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reads and writes interfere with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93360"/>
            <a:ext cx="8991600" cy="387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277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background operations affect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8015"/>
            <a:ext cx="9144000" cy="253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811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 increasing workload randomness degrade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5144"/>
            <a:ext cx="9144000" cy="248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15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DRAM (NVRAM)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Battery backed DRAM</a:t>
            </a:r>
          </a:p>
          <a:p>
            <a:pPr lvl="1"/>
            <a:r>
              <a:rPr lang="en-US" dirty="0"/>
              <a:t>Backup power during power-out</a:t>
            </a:r>
          </a:p>
          <a:p>
            <a:pPr lvl="1"/>
            <a:r>
              <a:rPr lang="en-US" dirty="0"/>
              <a:t>Ordinary DRAM technology</a:t>
            </a:r>
          </a:p>
          <a:p>
            <a:r>
              <a:rPr lang="en-US" dirty="0"/>
              <a:t>One part of a storage system</a:t>
            </a:r>
          </a:p>
          <a:p>
            <a:r>
              <a:rPr lang="en-US" dirty="0"/>
              <a:t>Expensive </a:t>
            </a:r>
          </a:p>
          <a:p>
            <a:r>
              <a:rPr lang="en-US" dirty="0"/>
              <a:t>Targeted at specific application domains such as databases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800600" cy="26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9773" y="318203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Netlist</a:t>
            </a:r>
            <a:r>
              <a:rPr lang="en-US" dirty="0"/>
              <a:t> </a:t>
            </a:r>
            <a:r>
              <a:rPr lang="en-US" dirty="0" err="1"/>
              <a:t>Nvvault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4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Storage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Currently increasing interest in DRAM only storage systems</a:t>
            </a:r>
          </a:p>
          <a:p>
            <a:pPr lvl="1"/>
            <a:r>
              <a:rPr lang="en-US" dirty="0"/>
              <a:t>All data structures in memory</a:t>
            </a:r>
          </a:p>
          <a:p>
            <a:pPr lvl="1"/>
            <a:r>
              <a:rPr lang="en-US" dirty="0"/>
              <a:t>Data is backed on disk in background</a:t>
            </a:r>
          </a:p>
          <a:p>
            <a:r>
              <a:rPr lang="en-US" dirty="0"/>
              <a:t>In-memory databases</a:t>
            </a:r>
          </a:p>
          <a:p>
            <a:pPr lvl="1"/>
            <a:r>
              <a:rPr lang="en-US" dirty="0"/>
              <a:t>Database entirely in memory</a:t>
            </a:r>
          </a:p>
          <a:p>
            <a:pPr lvl="1"/>
            <a:r>
              <a:rPr lang="en-US" dirty="0"/>
              <a:t>Often used for analytics</a:t>
            </a:r>
          </a:p>
          <a:p>
            <a:pPr lvl="1"/>
            <a:r>
              <a:rPr lang="en-US" dirty="0"/>
              <a:t>Business critical data stored on ordinary databases</a:t>
            </a:r>
          </a:p>
          <a:p>
            <a:r>
              <a:rPr lang="en-US" dirty="0"/>
              <a:t>RAM Cloud</a:t>
            </a:r>
          </a:p>
          <a:p>
            <a:pPr lvl="1"/>
            <a:r>
              <a:rPr lang="en-US" dirty="0"/>
              <a:t>A big compute cluster</a:t>
            </a:r>
          </a:p>
          <a:p>
            <a:pPr lvl="1"/>
            <a:r>
              <a:rPr lang="en-US" dirty="0"/>
              <a:t>Data structures replicated over many computers</a:t>
            </a:r>
          </a:p>
          <a:p>
            <a:pPr lvl="1"/>
            <a:r>
              <a:rPr lang="en-US" dirty="0"/>
              <a:t>Data also written to disk</a:t>
            </a:r>
          </a:p>
          <a:p>
            <a:pPr lvl="1"/>
            <a:r>
              <a:rPr lang="en-US" dirty="0"/>
              <a:t>http://www.sigops.org/sosp/sosp11/current/2011-Cascais/03-ongaro-online.pdf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54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EB045C5F-F5AD-4D6C-B1D1-48B7A82FC2B1}" type="slidenum">
              <a:rPr lang="en-US"/>
              <a:pPr defTabSz="914608"/>
              <a:t>59</a:t>
            </a:fld>
            <a:endParaRPr 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>
            <a:normAutofit fontScale="90000"/>
          </a:bodyPr>
          <a:lstStyle/>
          <a:p>
            <a:pPr eaLnBrk="1" hangingPunct="1"/>
            <a:r>
              <a:rPr lang="en-US" sz="3100" dirty="0">
                <a:ea typeface="ＭＳ Ｐゴシック" pitchFamily="-108" charset="-128"/>
              </a:rPr>
              <a:t>Traditional Data Center Storage Hierarchy</a:t>
            </a:r>
          </a:p>
        </p:txBody>
      </p:sp>
      <p:pic>
        <p:nvPicPr>
          <p:cNvPr id="1946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7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3" name="AutoShape 9"/>
          <p:cNvCxnSpPr>
            <a:cxnSpLocks noChangeShapeType="1"/>
            <a:endCxn id="19489" idx="1"/>
          </p:cNvCxnSpPr>
          <p:nvPr/>
        </p:nvCxnSpPr>
        <p:spPr bwMode="auto">
          <a:xfrm rot="16200000" flipH="1">
            <a:off x="632242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4" name="AutoShape 10"/>
          <p:cNvCxnSpPr>
            <a:cxnSpLocks noChangeShapeType="1"/>
            <a:endCxn id="19489" idx="2"/>
          </p:cNvCxnSpPr>
          <p:nvPr/>
        </p:nvCxnSpPr>
        <p:spPr bwMode="auto">
          <a:xfrm>
            <a:off x="398029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5" name="AutoShape 11"/>
          <p:cNvCxnSpPr>
            <a:cxnSpLocks noChangeShapeType="1"/>
            <a:endCxn id="19489" idx="3"/>
          </p:cNvCxnSpPr>
          <p:nvPr/>
        </p:nvCxnSpPr>
        <p:spPr bwMode="auto">
          <a:xfrm rot="5400000" flipH="1" flipV="1">
            <a:off x="548261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1948424"/>
            <a:ext cx="1852179" cy="596713"/>
            <a:chOff x="1184" y="1384"/>
            <a:chExt cx="1162" cy="426"/>
          </a:xfrm>
        </p:grpSpPr>
        <p:sp>
          <p:nvSpPr>
            <p:cNvPr id="19489" name="Oval 12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19467" name="AutoShape 20"/>
          <p:cNvCxnSpPr>
            <a:cxnSpLocks noChangeShapeType="1"/>
            <a:endCxn id="19470" idx="1"/>
          </p:cNvCxnSpPr>
          <p:nvPr/>
        </p:nvCxnSpPr>
        <p:spPr bwMode="auto">
          <a:xfrm>
            <a:off x="2438400" y="2209800"/>
            <a:ext cx="387351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68" name="Cloud"/>
          <p:cNvSpPr>
            <a:spLocks noChangeAspect="1" noEditPoints="1" noChangeArrowheads="1"/>
          </p:cNvSpPr>
          <p:nvPr/>
        </p:nvSpPr>
        <p:spPr bwMode="auto">
          <a:xfrm>
            <a:off x="3629603" y="193861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r>
              <a:rPr lang="en-US" sz="2000" dirty="0"/>
              <a:t>SAN</a:t>
            </a:r>
          </a:p>
        </p:txBody>
      </p:sp>
      <p:cxnSp>
        <p:nvCxnSpPr>
          <p:cNvPr id="19469" name="AutoShape 25"/>
          <p:cNvCxnSpPr>
            <a:cxnSpLocks noChangeShapeType="1"/>
            <a:endCxn id="19468" idx="0"/>
          </p:cNvCxnSpPr>
          <p:nvPr/>
        </p:nvCxnSpPr>
        <p:spPr bwMode="auto">
          <a:xfrm flipV="1">
            <a:off x="3440546" y="2236975"/>
            <a:ext cx="193386" cy="14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19470" name="Picture 28" descr="ultra-enterprise_6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5751" y="1666875"/>
            <a:ext cx="61479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9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5875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2" name="AutoShape 30"/>
          <p:cNvCxnSpPr>
            <a:cxnSpLocks noChangeShapeType="1"/>
            <a:stCxn id="19468" idx="2"/>
          </p:cNvCxnSpPr>
          <p:nvPr/>
        </p:nvCxnSpPr>
        <p:spPr bwMode="auto">
          <a:xfrm flipV="1">
            <a:off x="4814455" y="2158534"/>
            <a:ext cx="281421" cy="7844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73" name="Text Box 3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19474" name="Text Box 39"/>
          <p:cNvSpPr txBox="1">
            <a:spLocks noChangeArrowheads="1"/>
          </p:cNvSpPr>
          <p:nvPr/>
        </p:nvSpPr>
        <p:spPr bwMode="auto">
          <a:xfrm>
            <a:off x="2651554" y="2987769"/>
            <a:ext cx="8462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Server</a:t>
            </a:r>
          </a:p>
        </p:txBody>
      </p:sp>
      <p:sp>
        <p:nvSpPr>
          <p:cNvPr id="19475" name="Text Box 4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76" name="Text Box 47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19477" name="Picture 58" descr="in00700_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8" name="Picture 59" descr="j0233536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9" name="Picture 60" descr="PowderHorn 9310 Automated Cartridge Library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0" name="AutoShape 62"/>
          <p:cNvCxnSpPr>
            <a:cxnSpLocks noChangeShapeType="1"/>
            <a:stCxn id="19468" idx="1"/>
          </p:cNvCxnSpPr>
          <p:nvPr/>
        </p:nvCxnSpPr>
        <p:spPr bwMode="auto">
          <a:xfrm rot="16200000" flipH="1">
            <a:off x="4055766" y="2702316"/>
            <a:ext cx="1266265" cy="9322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9481" name="Text Box 63"/>
          <p:cNvSpPr txBox="1">
            <a:spLocks noChangeArrowheads="1"/>
          </p:cNvSpPr>
          <p:nvPr/>
        </p:nvSpPr>
        <p:spPr bwMode="auto">
          <a:xfrm>
            <a:off x="5199785" y="2751044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82" name="Text Box 64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3" name="Text Box 65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1400" dirty="0"/>
          </a:p>
        </p:txBody>
      </p:sp>
      <p:pic>
        <p:nvPicPr>
          <p:cNvPr id="19485" name="Picture 75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6" name="AutoShape 76"/>
          <p:cNvCxnSpPr>
            <a:cxnSpLocks noChangeShapeType="1"/>
            <a:endCxn id="19484" idx="0"/>
          </p:cNvCxnSpPr>
          <p:nvPr/>
        </p:nvCxnSpPr>
        <p:spPr bwMode="auto">
          <a:xfrm flipV="1">
            <a:off x="6388966" y="1931615"/>
            <a:ext cx="317500" cy="226919"/>
          </a:xfrm>
          <a:prstGeom prst="curvedConnector3">
            <a:avLst>
              <a:gd name="adj1" fmla="val 4909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87" name="AutoShape 77"/>
          <p:cNvCxnSpPr>
            <a:cxnSpLocks noChangeShapeType="1"/>
            <a:stCxn id="1948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88" name="Text Box 78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Hierarchy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5889173" cy="458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218" y="5791200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Jiahua</a:t>
            </a:r>
            <a:r>
              <a:rPr lang="en-US" sz="1400" dirty="0"/>
              <a:t> He, </a:t>
            </a:r>
            <a:r>
              <a:rPr lang="en-US" sz="1400" dirty="0" err="1"/>
              <a:t>Arun</a:t>
            </a:r>
            <a:r>
              <a:rPr lang="en-US" sz="1400" dirty="0"/>
              <a:t> </a:t>
            </a:r>
            <a:r>
              <a:rPr lang="en-US" sz="1400" dirty="0" err="1"/>
              <a:t>Jagatheesan</a:t>
            </a:r>
            <a:r>
              <a:rPr lang="en-US" sz="1400" dirty="0"/>
              <a:t>, </a:t>
            </a:r>
            <a:r>
              <a:rPr lang="en-US" sz="1400" dirty="0" err="1"/>
              <a:t>Sandeep</a:t>
            </a:r>
            <a:r>
              <a:rPr lang="en-US" sz="1400" dirty="0"/>
              <a:t> Gupta, Jeffrey Bennett, Allan </a:t>
            </a:r>
            <a:r>
              <a:rPr lang="en-US" sz="1400" dirty="0" err="1"/>
              <a:t>Snavely</a:t>
            </a:r>
            <a:r>
              <a:rPr lang="en-US" sz="1400" dirty="0"/>
              <a:t>, "DASH: a Recipe for a Flash-based Data Intensive Supercomputer," </a:t>
            </a:r>
            <a:r>
              <a:rPr lang="en-US" sz="1400" dirty="0" err="1"/>
              <a:t>sc</a:t>
            </a:r>
            <a:r>
              <a:rPr lang="en-US" sz="1400" dirty="0"/>
              <a:t>, pp.1-11, 2010 ACM/IEEE International Conference for High Performance Computing, Networking, Storage and Analysis, 2010</a:t>
            </a:r>
          </a:p>
        </p:txBody>
      </p:sp>
    </p:spTree>
    <p:extLst>
      <p:ext uri="{BB962C8B-B14F-4D97-AF65-F5344CB8AC3E}">
        <p14:creationId xmlns:p14="http://schemas.microsoft.com/office/powerpoint/2010/main" val="1097214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6D175EEA-D40B-42EB-84A1-B9B605942D9B}" type="slidenum">
              <a:rPr lang="en-US"/>
              <a:pPr defTabSz="914608"/>
              <a:t>60</a:t>
            </a:fld>
            <a:endParaRPr lang="en-US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Evolved Data Center Storage Hierarchy</a:t>
            </a:r>
          </a:p>
        </p:txBody>
      </p:sp>
      <p:pic>
        <p:nvPicPr>
          <p:cNvPr id="21508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1" name="AutoShape 6"/>
          <p:cNvCxnSpPr>
            <a:cxnSpLocks noChangeShapeType="1"/>
            <a:endCxn id="21533" idx="1"/>
          </p:cNvCxnSpPr>
          <p:nvPr/>
        </p:nvCxnSpPr>
        <p:spPr bwMode="auto">
          <a:xfrm rot="16200000" flipH="1">
            <a:off x="837463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2" name="AutoShape 7"/>
          <p:cNvCxnSpPr>
            <a:cxnSpLocks noChangeShapeType="1"/>
            <a:endCxn id="21533" idx="2"/>
          </p:cNvCxnSpPr>
          <p:nvPr/>
        </p:nvCxnSpPr>
        <p:spPr bwMode="auto">
          <a:xfrm>
            <a:off x="603250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3" name="AutoShape 8"/>
          <p:cNvCxnSpPr>
            <a:cxnSpLocks noChangeShapeType="1"/>
            <a:endCxn id="21533" idx="3"/>
          </p:cNvCxnSpPr>
          <p:nvPr/>
        </p:nvCxnSpPr>
        <p:spPr bwMode="auto">
          <a:xfrm rot="5400000" flipH="1" flipV="1">
            <a:off x="753482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852179" cy="596713"/>
            <a:chOff x="1184" y="1384"/>
            <a:chExt cx="1162" cy="426"/>
          </a:xfrm>
        </p:grpSpPr>
        <p:sp>
          <p:nvSpPr>
            <p:cNvPr id="2153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1515" name="AutoShape 12"/>
          <p:cNvCxnSpPr>
            <a:cxnSpLocks noChangeShapeType="1"/>
          </p:cNvCxnSpPr>
          <p:nvPr/>
        </p:nvCxnSpPr>
        <p:spPr bwMode="auto">
          <a:xfrm flipV="1">
            <a:off x="2895600" y="2158533"/>
            <a:ext cx="8379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16" name="Text Box 1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1517" name="Text Box 2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21518" name="Text Box 21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21519" name="Picture 22" descr="in00700_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23" descr="j0233536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24" descr="PowderHorn 9310 Automated Cartridge Librar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2" name="Text Box 27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3" name="Text Box 28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1525" name="Picture 30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26" name="AutoShape 31"/>
          <p:cNvCxnSpPr>
            <a:cxnSpLocks noChangeShapeType="1"/>
            <a:endCxn id="21524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27" name="AutoShape 32"/>
          <p:cNvCxnSpPr>
            <a:cxnSpLocks noChangeShapeType="1"/>
            <a:stCxn id="2152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28" name="Text Box 33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1529" name="Picture 34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30" name="AutoShape 35"/>
          <p:cNvCxnSpPr>
            <a:cxnSpLocks noChangeShapeType="1"/>
          </p:cNvCxnSpPr>
          <p:nvPr/>
        </p:nvCxnSpPr>
        <p:spPr bwMode="auto">
          <a:xfrm rot="16200000" flipH="1">
            <a:off x="4275894" y="2922444"/>
            <a:ext cx="983316" cy="774988"/>
          </a:xfrm>
          <a:prstGeom prst="curvedConnector3">
            <a:avLst>
              <a:gd name="adj1" fmla="val 4985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1531" name="Text Box 3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Network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Attached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Storage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(NAS)</a:t>
            </a:r>
          </a:p>
        </p:txBody>
      </p:sp>
      <p:sp>
        <p:nvSpPr>
          <p:cNvPr id="21532" name="Text Box 40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w/ snapshots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to protect data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61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Modern Data Center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82" name="Text Box 39"/>
          <p:cNvSpPr txBox="1">
            <a:spLocks noChangeArrowheads="1"/>
          </p:cNvSpPr>
          <p:nvPr/>
        </p:nvSpPr>
        <p:spPr bwMode="auto">
          <a:xfrm>
            <a:off x="3950069" y="4682659"/>
            <a:ext cx="1831238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“</a:t>
            </a:r>
            <a:r>
              <a:rPr lang="en-US" sz="2000" dirty="0" err="1">
                <a:solidFill>
                  <a:srgbClr val="008000"/>
                </a:solidFill>
              </a:rPr>
              <a:t>Deduplication</a:t>
            </a:r>
            <a:r>
              <a:rPr lang="en-US" sz="2000" dirty="0">
                <a:solidFill>
                  <a:srgbClr val="008000"/>
                </a:solidFill>
              </a:rPr>
              <a:t>”</a:t>
            </a:r>
          </a:p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Capacity and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bandwidth 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optimization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62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 dirty="0">
                <a:ea typeface="ＭＳ Ｐゴシック" pitchFamily="-108" charset="-128"/>
              </a:rPr>
              <a:t>Very Large Dataset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04800" y="3343164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cxnSp>
        <p:nvCxnSpPr>
          <p:cNvPr id="33" name="AutoShape 12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89132" y="46053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4" name="AutoShape 12"/>
          <p:cNvCxnSpPr>
            <a:cxnSpLocks noChangeShapeType="1"/>
            <a:stCxn id="39" idx="1"/>
            <a:endCxn id="42" idx="1"/>
          </p:cNvCxnSpPr>
          <p:nvPr/>
        </p:nvCxnSpPr>
        <p:spPr bwMode="auto">
          <a:xfrm rot="10800000" flipH="1">
            <a:off x="762000" y="51387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35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3529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73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45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2068" y="48863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07954" y="5391634"/>
            <a:ext cx="291624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B050"/>
                </a:solidFill>
              </a:rPr>
              <a:t>Distributed Storage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w. internal replication</a:t>
            </a:r>
          </a:p>
        </p:txBody>
      </p:sp>
      <p:cxnSp>
        <p:nvCxnSpPr>
          <p:cNvPr id="44" name="AutoShape 12"/>
          <p:cNvCxnSpPr>
            <a:cxnSpLocks noChangeShapeType="1"/>
            <a:endCxn id="36" idx="0"/>
          </p:cNvCxnSpPr>
          <p:nvPr/>
        </p:nvCxnSpPr>
        <p:spPr bwMode="auto">
          <a:xfrm rot="5400000">
            <a:off x="788555" y="3236479"/>
            <a:ext cx="1762125" cy="470766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10.000 Years Storage </a:t>
            </a:r>
            <a:r>
              <a:rPr lang="en-US" dirty="0" err="1"/>
              <a:t>Systesm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build a storage system with a mean time to failure = 10.000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 read</a:t>
            </a:r>
          </a:p>
          <a:p>
            <a:r>
              <a:rPr lang="en-US" dirty="0"/>
              <a:t>Uses lots of basic storage system principles</a:t>
            </a:r>
          </a:p>
          <a:p>
            <a:r>
              <a:rPr lang="en-US" dirty="0"/>
              <a:t>I/O performance not great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2200"/>
            <a:ext cx="5934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8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Disk is complex</a:t>
            </a:r>
          </a:p>
          <a:p>
            <a:r>
              <a:rPr lang="en-US" dirty="0"/>
              <a:t>Disk real density is on Moore’s law curve</a:t>
            </a:r>
          </a:p>
          <a:p>
            <a:r>
              <a:rPr lang="en-US" dirty="0"/>
              <a:t>Need large disk blocks to achieve good throughput</a:t>
            </a:r>
          </a:p>
          <a:p>
            <a:r>
              <a:rPr lang="en-US" dirty="0"/>
              <a:t>OS needs to perform disk scheduling</a:t>
            </a:r>
          </a:p>
          <a:p>
            <a:r>
              <a:rPr lang="en-US" dirty="0"/>
              <a:t>RAID improves reliability and high throughput at a cost</a:t>
            </a:r>
          </a:p>
          <a:p>
            <a:r>
              <a:rPr lang="en-US" dirty="0"/>
              <a:t>Careful designs to deal with disk failures</a:t>
            </a:r>
          </a:p>
          <a:p>
            <a:r>
              <a:rPr lang="en-US" dirty="0"/>
              <a:t>Flash memory has emerged at low and high ends</a:t>
            </a:r>
          </a:p>
          <a:p>
            <a:r>
              <a:rPr lang="en-US" dirty="0"/>
              <a:t>DRAM only storage systems are emerging</a:t>
            </a:r>
          </a:p>
          <a:p>
            <a:r>
              <a:rPr lang="en-US" dirty="0">
                <a:ea typeface="ＭＳ Ｐゴシック" pitchFamily="-108" charset="-128"/>
              </a:rPr>
              <a:t>Storage hierarchy is complex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vs. Flash vs. DRAM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408874"/>
              </p:ext>
            </p:extLst>
          </p:nvPr>
        </p:nvGraphicFramePr>
        <p:xfrm>
          <a:off x="457200" y="1844040"/>
          <a:ext cx="8229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time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0.000001 </a:t>
                      </a:r>
                      <a:br>
                        <a:rPr lang="en-US" dirty="0"/>
                      </a:br>
                      <a:r>
                        <a:rPr lang="en-US" dirty="0"/>
                        <a:t>(1</a:t>
                      </a:r>
                      <a:r>
                        <a:rPr lang="en-US" baseline="0" dirty="0"/>
                        <a:t> / 100,000)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Bandwidth/</a:t>
                      </a:r>
                      <a:r>
                        <a:rPr lang="en-US" baseline="0" dirty="0"/>
                        <a:t> GB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r>
                        <a:rPr lang="en-US" baseline="0" dirty="0"/>
                        <a:t>/ $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715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01277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Magnetic disks</a:t>
            </a:r>
          </a:p>
          <a:p>
            <a:r>
              <a:rPr lang="en-US" dirty="0"/>
              <a:t>Disk arrays</a:t>
            </a:r>
          </a:p>
          <a:p>
            <a:r>
              <a:rPr lang="en-US" dirty="0"/>
              <a:t>Flash storage</a:t>
            </a:r>
          </a:p>
          <a:p>
            <a:r>
              <a:rPr lang="en-US" dirty="0"/>
              <a:t>DRAM storage</a:t>
            </a:r>
          </a:p>
          <a:p>
            <a:r>
              <a:rPr lang="en-US" dirty="0">
                <a:ea typeface="ＭＳ Ｐゴシック" pitchFamily="-108" charset="-128"/>
              </a:rPr>
              <a:t>Storage hierarchy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Cards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20726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089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11303</TotalTime>
  <Words>2317</Words>
  <Application>Microsoft Office PowerPoint</Application>
  <PresentationFormat>On-screen Show (4:3)</PresentationFormat>
  <Paragraphs>559</Paragraphs>
  <Slides>64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ＭＳ Ｐゴシック</vt:lpstr>
      <vt:lpstr>Bookman Old Style</vt:lpstr>
      <vt:lpstr>Calibri</vt:lpstr>
      <vt:lpstr>Gill Sans MT</vt:lpstr>
      <vt:lpstr>Symbol</vt:lpstr>
      <vt:lpstr>Times New Roman</vt:lpstr>
      <vt:lpstr>Wingdings</vt:lpstr>
      <vt:lpstr>Wingdings 3</vt:lpstr>
      <vt:lpstr>Origin</vt:lpstr>
      <vt:lpstr>Storage Systems</vt:lpstr>
      <vt:lpstr>“Data, data everywhere”</vt:lpstr>
      <vt:lpstr>Big Data Sources</vt:lpstr>
      <vt:lpstr>Big Data in Life Science</vt:lpstr>
      <vt:lpstr>Storage</vt:lpstr>
      <vt:lpstr>The Memory Hierarchy</vt:lpstr>
      <vt:lpstr>Disk vs. Flash vs. DRAM</vt:lpstr>
      <vt:lpstr>Overview</vt:lpstr>
      <vt:lpstr>Punch Cards</vt:lpstr>
      <vt:lpstr>Magnetophone</vt:lpstr>
      <vt:lpstr>Tape Library</vt:lpstr>
      <vt:lpstr>Scientific Storage Systems</vt:lpstr>
      <vt:lpstr>PowerPoint Presentation</vt:lpstr>
      <vt:lpstr>PowerPoint Presentation</vt:lpstr>
      <vt:lpstr>Hard Drive Teardown</vt:lpstr>
      <vt:lpstr>A Typical Magnetic Disk Controller</vt:lpstr>
      <vt:lpstr>Disk Caching</vt:lpstr>
      <vt:lpstr>Disk Arm and Head</vt:lpstr>
      <vt:lpstr>Mechanical Component of A Disk Drive</vt:lpstr>
      <vt:lpstr>Disk Sectors</vt:lpstr>
      <vt:lpstr>Disks Were Large</vt:lpstr>
      <vt:lpstr>They Are Now Much Smaller</vt:lpstr>
      <vt:lpstr>Areal Density vs. Moore’s Law</vt:lpstr>
      <vt:lpstr>50 Years Later (Mark Kryder at SNW 2006)</vt:lpstr>
      <vt:lpstr>Sample Disk Specs (from Seagate)</vt:lpstr>
      <vt:lpstr>Disk Performance (2TB disk)</vt:lpstr>
      <vt:lpstr>More on Performance</vt:lpstr>
      <vt:lpstr>FIFO (FCFS) order</vt:lpstr>
      <vt:lpstr>SSTF (Shortest Seek Time First)</vt:lpstr>
      <vt:lpstr>Elevator (SCAN)</vt:lpstr>
      <vt:lpstr>C-SCAN (Circular SCAN)</vt:lpstr>
      <vt:lpstr>Discussions</vt:lpstr>
      <vt:lpstr>Storage System</vt:lpstr>
      <vt:lpstr>RAID (Redundant Array of Independent Disks)</vt:lpstr>
      <vt:lpstr>Synopsis of RAID Levels</vt:lpstr>
      <vt:lpstr>RAID Level 6 and Beyond</vt:lpstr>
      <vt:lpstr>PowerPoint Presentation</vt:lpstr>
      <vt:lpstr>An Alternative to RAID</vt:lpstr>
      <vt:lpstr>Dealing with Disk Failures</vt:lpstr>
      <vt:lpstr>Next Generation: FLASH</vt:lpstr>
      <vt:lpstr>NAND Flash Memory</vt:lpstr>
      <vt:lpstr>Flash Memory</vt:lpstr>
      <vt:lpstr>NAND Memory Organization</vt:lpstr>
      <vt:lpstr>Flash Translation Layer</vt:lpstr>
      <vt:lpstr>What’s Wrong With FLASH?</vt:lpstr>
      <vt:lpstr>Current Development</vt:lpstr>
      <vt:lpstr>Hardware/Software Architecture</vt:lpstr>
      <vt:lpstr>Discussions</vt:lpstr>
      <vt:lpstr>Good Paper</vt:lpstr>
      <vt:lpstr>SSD Bandwidths (raw I/O)</vt:lpstr>
      <vt:lpstr>Do reads on SSD have uniform latency?</vt:lpstr>
      <vt:lpstr>Would random writes be worst case?</vt:lpstr>
      <vt:lpstr>Is a disk cache effective for SSDs?</vt:lpstr>
      <vt:lpstr>Do reads and writes interfere with each other?</vt:lpstr>
      <vt:lpstr>Do background operations affect performance?</vt:lpstr>
      <vt:lpstr>Would increasing workload randomness degrade performance?</vt:lpstr>
      <vt:lpstr>Non-volatile DRAM (NVRAM)</vt:lpstr>
      <vt:lpstr>DRAM Storage Systems</vt:lpstr>
      <vt:lpstr>Traditional Data Center Storage Hierarchy</vt:lpstr>
      <vt:lpstr>Evolved Data Center Storage Hierarchy</vt:lpstr>
      <vt:lpstr>Modern Data Center Storage Hierarchy</vt:lpstr>
      <vt:lpstr>Very Large Dataset Storage Hierarchy</vt:lpstr>
      <vt:lpstr>10.000 Years Storage Systesm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Disks</dc:title>
  <dc:creator>Lars Ailo Bongo</dc:creator>
  <cp:lastModifiedBy>Lars Ailo Bongo</cp:lastModifiedBy>
  <cp:revision>60</cp:revision>
  <dcterms:created xsi:type="dcterms:W3CDTF">2010-04-13T18:34:39Z</dcterms:created>
  <dcterms:modified xsi:type="dcterms:W3CDTF">2018-04-12T08:20:30Z</dcterms:modified>
</cp:coreProperties>
</file>